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80" r:id="rId4"/>
    <p:sldId id="281" r:id="rId5"/>
    <p:sldId id="282" r:id="rId6"/>
    <p:sldId id="297" r:id="rId7"/>
    <p:sldId id="298" r:id="rId8"/>
    <p:sldId id="285" r:id="rId9"/>
    <p:sldId id="286" r:id="rId10"/>
    <p:sldId id="291" r:id="rId11"/>
    <p:sldId id="293" r:id="rId12"/>
    <p:sldId id="292" r:id="rId13"/>
    <p:sldId id="283" r:id="rId14"/>
    <p:sldId id="279" r:id="rId15"/>
    <p:sldId id="287" r:id="rId16"/>
    <p:sldId id="288" r:id="rId17"/>
    <p:sldId id="296" r:id="rId18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18" autoAdjust="0"/>
    <p:restoredTop sz="94411" autoAdjust="0"/>
  </p:normalViewPr>
  <p:slideViewPr>
    <p:cSldViewPr>
      <p:cViewPr varScale="1">
        <p:scale>
          <a:sx n="87" d="100"/>
          <a:sy n="87" d="100"/>
        </p:scale>
        <p:origin x="-116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572" y="2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D74D8-FC39-42F8-965F-960E8A23753B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C80E2-A1B3-4D8E-B2E7-41F779035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799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C80E2-A1B3-4D8E-B2E7-41F77903517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2908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C80E2-A1B3-4D8E-B2E7-41F77903517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8604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C80E2-A1B3-4D8E-B2E7-41F77903517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3594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C80E2-A1B3-4D8E-B2E7-41F77903517C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3267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C80E2-A1B3-4D8E-B2E7-41F77903517C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5697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C80E2-A1B3-4D8E-B2E7-41F77903517C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1210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C80E2-A1B3-4D8E-B2E7-41F77903517C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393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C80E2-A1B3-4D8E-B2E7-41F77903517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211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C80E2-A1B3-4D8E-B2E7-41F77903517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916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C80E2-A1B3-4D8E-B2E7-41F77903517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729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C80E2-A1B3-4D8E-B2E7-41F77903517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6164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C80E2-A1B3-4D8E-B2E7-41F77903517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694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C80E2-A1B3-4D8E-B2E7-41F77903517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8512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C80E2-A1B3-4D8E-B2E7-41F77903517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8663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C80E2-A1B3-4D8E-B2E7-41F77903517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760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BD3C-30A7-4B89-9DEE-6344DCED446A}" type="datetimeFigureOut">
              <a:rPr lang="bg-BG" smtClean="0"/>
              <a:pPr/>
              <a:t>14.6.2018 г.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EB27-F134-4726-B7DA-51AC11DF315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BD3C-30A7-4B89-9DEE-6344DCED446A}" type="datetimeFigureOut">
              <a:rPr lang="bg-BG" smtClean="0"/>
              <a:pPr/>
              <a:t>14.6.2018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EB27-F134-4726-B7DA-51AC11DF315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BD3C-30A7-4B89-9DEE-6344DCED446A}" type="datetimeFigureOut">
              <a:rPr lang="bg-BG" smtClean="0"/>
              <a:pPr/>
              <a:t>14.6.2018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EB27-F134-4726-B7DA-51AC11DF315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BD3C-30A7-4B89-9DEE-6344DCED446A}" type="datetimeFigureOut">
              <a:rPr lang="bg-BG" smtClean="0"/>
              <a:pPr/>
              <a:t>14.6.2018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EB27-F134-4726-B7DA-51AC11DF315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BD3C-30A7-4B89-9DEE-6344DCED446A}" type="datetimeFigureOut">
              <a:rPr lang="bg-BG" smtClean="0"/>
              <a:pPr/>
              <a:t>14.6.2018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EB27-F134-4726-B7DA-51AC11DF315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BD3C-30A7-4B89-9DEE-6344DCED446A}" type="datetimeFigureOut">
              <a:rPr lang="bg-BG" smtClean="0"/>
              <a:pPr/>
              <a:t>14.6.2018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EB27-F134-4726-B7DA-51AC11DF315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BD3C-30A7-4B89-9DEE-6344DCED446A}" type="datetimeFigureOut">
              <a:rPr lang="bg-BG" smtClean="0"/>
              <a:pPr/>
              <a:t>14.6.2018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EB27-F134-4726-B7DA-51AC11DF315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BD3C-30A7-4B89-9DEE-6344DCED446A}" type="datetimeFigureOut">
              <a:rPr lang="bg-BG" smtClean="0"/>
              <a:pPr/>
              <a:t>14.6.2018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EB27-F134-4726-B7DA-51AC11DF315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BD3C-30A7-4B89-9DEE-6344DCED446A}" type="datetimeFigureOut">
              <a:rPr lang="bg-BG" smtClean="0"/>
              <a:pPr/>
              <a:t>14.6.2018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EB27-F134-4726-B7DA-51AC11DF315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BD3C-30A7-4B89-9DEE-6344DCED446A}" type="datetimeFigureOut">
              <a:rPr lang="bg-BG" smtClean="0"/>
              <a:pPr/>
              <a:t>14.6.2018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EB27-F134-4726-B7DA-51AC11DF315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BD3C-30A7-4B89-9DEE-6344DCED446A}" type="datetimeFigureOut">
              <a:rPr lang="bg-BG" smtClean="0"/>
              <a:pPr/>
              <a:t>14.6.2018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B26EB27-F134-4726-B7DA-51AC11DF315C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22BD3C-30A7-4B89-9DEE-6344DCED446A}" type="datetimeFigureOut">
              <a:rPr lang="bg-BG" smtClean="0"/>
              <a:pPr/>
              <a:t>14.6.2018 г.</a:t>
            </a:fld>
            <a:endParaRPr lang="bg-B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26EB27-F134-4726-B7DA-51AC11DF315C}" type="slidenum">
              <a:rPr lang="bg-BG" smtClean="0"/>
              <a:pPr/>
              <a:t>‹#›</a:t>
            </a:fld>
            <a:endParaRPr lang="bg-BG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M_Dimitrova@justice.government.bg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umanrights.b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bg-BG" sz="4400" dirty="0" smtClean="0"/>
              <a:t>Някои наказателноправни проблеми във връзка с практиката на ЕСПЧ по дела срещу България</a:t>
            </a:r>
            <a:endParaRPr lang="bg-BG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endParaRPr lang="bg-BG" sz="2800" dirty="0">
              <a:latin typeface="+mj-lt"/>
            </a:endParaRPr>
          </a:p>
          <a:p>
            <a:pPr>
              <a:spcBef>
                <a:spcPts val="0"/>
              </a:spcBef>
            </a:pPr>
            <a:r>
              <a:rPr lang="bg-BG" sz="2800" dirty="0">
                <a:latin typeface="+mj-lt"/>
              </a:rPr>
              <a:t>Мария Димитрова</a:t>
            </a:r>
            <a:endParaRPr lang="en-US" sz="2800" dirty="0">
              <a:latin typeface="+mj-lt"/>
            </a:endParaRPr>
          </a:p>
          <a:p>
            <a:pPr>
              <a:spcBef>
                <a:spcPts val="0"/>
              </a:spcBef>
            </a:pPr>
            <a:r>
              <a:rPr lang="bg-BG" sz="2800" dirty="0">
                <a:latin typeface="+mj-lt"/>
              </a:rPr>
              <a:t>правителствен агент</a:t>
            </a:r>
            <a:endParaRPr lang="en-US" sz="2800" dirty="0">
              <a:latin typeface="+mj-lt"/>
            </a:endParaRPr>
          </a:p>
          <a:p>
            <a:pPr>
              <a:spcBef>
                <a:spcPts val="0"/>
              </a:spcBef>
            </a:pPr>
            <a:r>
              <a:rPr lang="bg-BG" sz="2800" dirty="0">
                <a:latin typeface="+mj-lt"/>
              </a:rPr>
              <a:t>Министерство на </a:t>
            </a:r>
          </a:p>
          <a:p>
            <a:pPr>
              <a:spcBef>
                <a:spcPts val="0"/>
              </a:spcBef>
            </a:pPr>
            <a:r>
              <a:rPr lang="bg-BG" sz="2800" dirty="0">
                <a:latin typeface="+mj-lt"/>
              </a:rPr>
              <a:t>правосъдието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600" dirty="0"/>
              <a:t> </a:t>
            </a:r>
            <a:r>
              <a:rPr lang="bg-BG" sz="3600" dirty="0" smtClean="0"/>
              <a:t>    8. Новата уредба на глава 26.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r>
              <a:rPr lang="bg-BG" dirty="0"/>
              <a:t>Критики към старата уредба, действала до 2017 г</a:t>
            </a:r>
            <a:r>
              <a:rPr lang="bg-BG" dirty="0" smtClean="0"/>
              <a:t>., </a:t>
            </a:r>
            <a:r>
              <a:rPr lang="bg-BG" dirty="0"/>
              <a:t>в контекста на ефективното разследване.</a:t>
            </a:r>
            <a:endParaRPr lang="en-US" dirty="0"/>
          </a:p>
          <a:p>
            <a:pPr lvl="0" algn="just"/>
            <a:r>
              <a:rPr lang="bg-BG" dirty="0"/>
              <a:t>Причините за промените се кореняха в защита на правата по чл. 2 и чл. 3, както и необходимостта от ускорително средство в контекста на чл. 13 от Конвенцията.</a:t>
            </a:r>
            <a:endParaRPr lang="en-US" dirty="0"/>
          </a:p>
          <a:p>
            <a:pPr lvl="0" algn="just"/>
            <a:r>
              <a:rPr lang="bg-BG" dirty="0"/>
              <a:t>Решенията Шишкови и Бисер Костов.</a:t>
            </a:r>
            <a:endParaRPr lang="en-US" dirty="0"/>
          </a:p>
          <a:p>
            <a:pPr lvl="0" algn="just"/>
            <a:r>
              <a:rPr lang="bg-BG" dirty="0"/>
              <a:t>Ускорително средство в наказателния процес.</a:t>
            </a:r>
            <a:endParaRPr lang="en-US" dirty="0"/>
          </a:p>
          <a:p>
            <a:pPr lvl="0" algn="just"/>
            <a:r>
              <a:rPr lang="bg-BG" dirty="0"/>
              <a:t>Недостатъци на новата уредба: пострадалият не може да го използва преди да бъде повдигнато обвинение; не е ясно какви са последиците при неизпълнение на указанията на съда в дадения срок (дисциплинарна отговорност?).</a:t>
            </a:r>
            <a:endParaRPr lang="en-US" dirty="0"/>
          </a:p>
          <a:p>
            <a:pPr lvl="0" algn="just"/>
            <a:r>
              <a:rPr lang="bg-BG" dirty="0"/>
              <a:t>Въпросът за обезщетението при прекалена продължителност – намаляване на наказанието или парично обезщетение?</a:t>
            </a:r>
            <a:endParaRPr lang="en-US" dirty="0"/>
          </a:p>
          <a:p>
            <a:pPr lvl="0" algn="just"/>
            <a:r>
              <a:rPr lang="bg-BG" dirty="0"/>
              <a:t>Решение по делото Колев и др. </a:t>
            </a:r>
            <a:r>
              <a:rPr lang="bg-BG" dirty="0" smtClean="0"/>
              <a:t>на СЕС.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683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3600" dirty="0" smtClean="0"/>
              <a:t>9. Разпоредителното заседание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bg-BG" dirty="0" smtClean="0"/>
              <a:t>Отново въведено не само за да ускори наказателното производство, но и за да гарантира ефективен наказателен процес за спазване на правата по чл. 2 и чл. 3 от Конвенцията.</a:t>
            </a:r>
          </a:p>
          <a:p>
            <a:pPr algn="just"/>
            <a:r>
              <a:rPr lang="bg-BG" dirty="0" smtClean="0"/>
              <a:t>Да предотврати необоснованото връщане на делата на прокурора.</a:t>
            </a:r>
          </a:p>
          <a:p>
            <a:pPr marL="0" indent="0">
              <a:buNone/>
            </a:pPr>
            <a:endParaRPr lang="bg-BG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482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0591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bg-BG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10. Отпадане на забраната по чл. 270(2) от НПК</a:t>
            </a:r>
            <a:endParaRPr lang="en-GB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Предистория.</a:t>
            </a:r>
          </a:p>
          <a:p>
            <a:pPr algn="just"/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Практика на ЕСПЧ.</a:t>
            </a:r>
          </a:p>
          <a:p>
            <a:pPr algn="just"/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Николова, Илийков, Христов, Рангелов, Курийски, Бочев, 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други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Член 5 (4) изисква националния съд да контролира законосъобразността на задържането. </a:t>
            </a:r>
          </a:p>
          <a:p>
            <a:pPr algn="just"/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Важен елемент от това дали едно задържане е законосъобразно е въпросът за обоснованото предположение.</a:t>
            </a:r>
          </a:p>
          <a:p>
            <a:pPr marL="0" indent="0" algn="just">
              <a:buNone/>
            </a:pPr>
            <a:endParaRPr lang="bg-B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054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4000" dirty="0" smtClean="0"/>
              <a:t>11. Член 270 (2) от НПК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Въпросът за обоснованото предположение и въпросът за вината – два различни въпроса.</a:t>
            </a:r>
          </a:p>
          <a:p>
            <a:pPr algn="just"/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Въпросът за законосъобразността на задържането (и гарантирането на правото на свобода на лицето) и въпросът за безпристрастния съд (и гарантиране на правото на справедливия процес).</a:t>
            </a:r>
          </a:p>
          <a:p>
            <a:pPr algn="just"/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Премерена лексика и внимание при изказа.</a:t>
            </a:r>
          </a:p>
          <a:p>
            <a:pPr algn="just"/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Доказателства за обосновано предположение в началото на задържането и след това. Колкото повече време трае едно задържане, толкова повече доказателства са необходими.</a:t>
            </a:r>
          </a:p>
          <a:p>
            <a:pPr algn="just"/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Този 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стандарт - 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само до 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присъдата в 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първа инстанция, после задържането попада по чл. 5(1) б. 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а от </a:t>
            </a:r>
            <a:r>
              <a:rPr lang="bg-BG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Ковенцията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bg-B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112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sz="4000" dirty="0" smtClean="0"/>
              <a:t>12. Забрана за двойна наказуемост (</a:t>
            </a:r>
            <a:r>
              <a:rPr lang="en-US" sz="4000" dirty="0" smtClean="0"/>
              <a:t>ne </a:t>
            </a:r>
            <a:r>
              <a:rPr lang="en-US" sz="4000" dirty="0" err="1" smtClean="0"/>
              <a:t>bis</a:t>
            </a:r>
            <a:r>
              <a:rPr lang="en-US" sz="4000" dirty="0" smtClean="0"/>
              <a:t> in idem)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g-BG" dirty="0" smtClean="0">
                <a:latin typeface="+mj-lt"/>
              </a:rPr>
              <a:t>Решението Цоньо Цонев 2.</a:t>
            </a:r>
          </a:p>
          <a:p>
            <a:pPr algn="just"/>
            <a:r>
              <a:rPr lang="bg-BG" dirty="0" smtClean="0">
                <a:latin typeface="+mj-lt"/>
              </a:rPr>
              <a:t>Тълкувателното решение от 2015 г.</a:t>
            </a:r>
          </a:p>
          <a:p>
            <a:pPr algn="just"/>
            <a:r>
              <a:rPr lang="bg-BG" dirty="0" smtClean="0">
                <a:latin typeface="+mj-lt"/>
              </a:rPr>
              <a:t>Измененията в НПК.</a:t>
            </a:r>
          </a:p>
          <a:p>
            <a:pPr algn="just"/>
            <a:r>
              <a:rPr lang="bg-BG" dirty="0" smtClean="0">
                <a:latin typeface="+mj-lt"/>
              </a:rPr>
              <a:t>Паралелни производства, А. и Б. </a:t>
            </a:r>
            <a:r>
              <a:rPr lang="bg-BG" dirty="0">
                <a:latin typeface="+mj-lt"/>
              </a:rPr>
              <a:t>с</a:t>
            </a:r>
            <a:r>
              <a:rPr lang="bg-BG" dirty="0" smtClean="0">
                <a:latin typeface="+mj-lt"/>
              </a:rPr>
              <a:t>рещу Норвегия.</a:t>
            </a:r>
          </a:p>
          <a:p>
            <a:pPr algn="just"/>
            <a:r>
              <a:rPr lang="bg-BG" dirty="0">
                <a:latin typeface="+mj-lt"/>
              </a:rPr>
              <a:t>В</a:t>
            </a:r>
            <a:r>
              <a:rPr lang="bg-BG" dirty="0" smtClean="0">
                <a:latin typeface="+mj-lt"/>
              </a:rPr>
              <a:t>исяща </a:t>
            </a:r>
            <a:r>
              <a:rPr lang="bg-BG" dirty="0" smtClean="0">
                <a:latin typeface="+mj-lt"/>
              </a:rPr>
              <a:t>жалба (Велков срещу България).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05263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sz="4000" dirty="0" smtClean="0"/>
              <a:t>13. Решения в процес на изпълнение, които касаят ефективния наказателен процес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Група дела Великова срещу България</a:t>
            </a:r>
          </a:p>
          <a:p>
            <a:pPr algn="just"/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Група дела С.З./Колеви срещу България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Мерките по изпълнението на тези групи –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hudoc.exec.coe.int </a:t>
            </a:r>
            <a:endParaRPr lang="bg-B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Най-важните групи дела, защото касаят фундаменталните права по чл. 2 и чл. 3 от Конвенцията.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63200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sz="4000" dirty="0" smtClean="0"/>
              <a:t>14. Въпроси за размисъл в контекста на изпълнението на тези групи дела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bg-BG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Предварителните проверки и съдебния контрол при отказ за образуване на наказателно производство. Има дела на ЕСПЧ, по които изобщо не е било образувано наказателно производство или властите са разследвали само някои от предполагаемите извършители (Ангел Васков Ангелов, Абду, Борис Костадинов, Петков и Парнаров). Мотивиране на отказите за образуване.</a:t>
            </a:r>
          </a:p>
          <a:p>
            <a:pPr algn="just"/>
            <a:r>
              <a:rPr lang="bg-BG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Прекратяване на наказателното производство от прокурора и връщане от съда за допълнителни действия по разследването (Бисер Костов). Важен е въпросът за обхвата на съдебния контрол.</a:t>
            </a:r>
          </a:p>
          <a:p>
            <a:pPr algn="just"/>
            <a:r>
              <a:rPr lang="bg-BG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Възобновяване на непроверени по съдебен ред наказателни производства – една възможност да се възобновят наказателни производства, които са засягали права по чл. 2 и чл. 3.</a:t>
            </a:r>
          </a:p>
          <a:p>
            <a:pPr algn="just"/>
            <a:r>
              <a:rPr lang="bg-BG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Връщане на делото от съда на прокурора след внасяне на обвинителния акт на прекалено формални основания (Васил Христов, Ленев). Разпоредителното заседание.</a:t>
            </a:r>
          </a:p>
          <a:p>
            <a:pPr algn="just"/>
            <a:r>
              <a:rPr lang="bg-BG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Изменение на обвинението в съдебна фаза (Димитров и други) пред втората инстанция – няма </a:t>
            </a:r>
            <a:r>
              <a:rPr lang="bg-BG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проблем</a:t>
            </a:r>
            <a:r>
              <a:rPr lang="bg-BG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по Конвенцията.</a:t>
            </a:r>
            <a:endParaRPr lang="bg-BG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4031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i="1" dirty="0"/>
              <a:t>Благодаря за вниманието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g-BG" sz="2400" dirty="0">
                <a:latin typeface="+mj-lt"/>
              </a:rPr>
              <a:t>Мария Димитрова</a:t>
            </a:r>
          </a:p>
          <a:p>
            <a:pPr marL="0" indent="0">
              <a:buNone/>
            </a:pPr>
            <a:r>
              <a:rPr lang="bg-BG" sz="2400" dirty="0">
                <a:latin typeface="+mj-lt"/>
              </a:rPr>
              <a:t>Дирекция „</a:t>
            </a:r>
            <a:r>
              <a:rPr lang="bg-BG" sz="2400" dirty="0" smtClean="0">
                <a:latin typeface="+mj-lt"/>
              </a:rPr>
              <a:t>Процесуално представителство на Република България пред Европейския съд по правата на човека“</a:t>
            </a:r>
            <a:r>
              <a:rPr lang="en-US" sz="2400" dirty="0" smtClean="0">
                <a:latin typeface="+mj-lt"/>
              </a:rPr>
              <a:t>, </a:t>
            </a:r>
            <a:r>
              <a:rPr lang="bg-BG" sz="2400" smtClean="0">
                <a:latin typeface="+mj-lt"/>
              </a:rPr>
              <a:t>МП</a:t>
            </a:r>
            <a:endParaRPr lang="bg-BG" sz="2400" dirty="0">
              <a:latin typeface="+mj-lt"/>
            </a:endParaRPr>
          </a:p>
          <a:p>
            <a:pPr marL="0" indent="0">
              <a:buNone/>
            </a:pPr>
            <a:r>
              <a:rPr lang="en-GB" sz="2400" dirty="0" smtClean="0">
                <a:latin typeface="+mj-lt"/>
              </a:rPr>
              <a:t>02/9237399</a:t>
            </a:r>
            <a:endParaRPr lang="bg-BG" sz="2400" dirty="0" smtClean="0">
              <a:latin typeface="+mj-lt"/>
            </a:endParaRPr>
          </a:p>
          <a:p>
            <a:pPr marL="0" indent="0">
              <a:buNone/>
            </a:pPr>
            <a:r>
              <a:rPr lang="en-US" sz="2400" dirty="0" smtClean="0">
                <a:latin typeface="+mj-lt"/>
                <a:hlinkClick r:id="rId3"/>
              </a:rPr>
              <a:t>M_Dimitrova@justice.government.bg</a:t>
            </a:r>
            <a:endParaRPr lang="en-US" sz="2400" dirty="0" smtClean="0">
              <a:latin typeface="+mj-lt"/>
            </a:endParaRPr>
          </a:p>
          <a:p>
            <a:pPr marL="0" indent="0">
              <a:buNone/>
            </a:pPr>
            <a:r>
              <a:rPr lang="en-US" sz="2400" dirty="0" smtClean="0">
                <a:latin typeface="+mj-lt"/>
                <a:hlinkClick r:id="rId4"/>
              </a:rPr>
              <a:t>www.humanrights.bg</a:t>
            </a:r>
            <a:r>
              <a:rPr lang="en-US" sz="2400" dirty="0" smtClean="0">
                <a:latin typeface="+mj-lt"/>
              </a:rPr>
              <a:t> </a:t>
            </a:r>
            <a:endParaRPr lang="en-GB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51415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4000" dirty="0"/>
              <a:t>1. Общи бележки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bg-BG" dirty="0" smtClean="0">
                <a:latin typeface="+mj-lt"/>
              </a:rPr>
              <a:t>Конвенция за защита правата на човека и основните свободи.</a:t>
            </a:r>
          </a:p>
          <a:p>
            <a:pPr algn="just"/>
            <a:r>
              <a:rPr lang="bg-BG" dirty="0" smtClean="0">
                <a:latin typeface="+mj-lt"/>
              </a:rPr>
              <a:t>Европейски съд по правата на човека.</a:t>
            </a:r>
          </a:p>
          <a:p>
            <a:pPr algn="just"/>
            <a:r>
              <a:rPr lang="bg-BG" dirty="0" smtClean="0">
                <a:latin typeface="+mj-lt"/>
              </a:rPr>
              <a:t>Баланс между публичния интерес и индивидуалните права.</a:t>
            </a:r>
          </a:p>
          <a:p>
            <a:pPr algn="just"/>
            <a:r>
              <a:rPr lang="bg-BG" dirty="0" smtClean="0">
                <a:latin typeface="+mj-lt"/>
              </a:rPr>
              <a:t>Особеното място на наказателния процес в практиката на ЕСПЧ: средство за гарантиране на определени права (на пострадалия по чл. 2, 3, 4, 8) или заплаха за нарушаването на други (на обвиняемия по чл. 5 и 6).</a:t>
            </a:r>
          </a:p>
          <a:p>
            <a:pPr algn="just"/>
            <a:r>
              <a:rPr lang="bg-BG" dirty="0" smtClean="0">
                <a:latin typeface="+mj-lt"/>
              </a:rPr>
              <a:t>Тенденция към засилване на съдебния контрол върху актовете на </a:t>
            </a:r>
            <a:r>
              <a:rPr lang="bg-BG" dirty="0" smtClean="0">
                <a:latin typeface="+mj-lt"/>
              </a:rPr>
              <a:t>прокуратурата</a:t>
            </a:r>
            <a:r>
              <a:rPr lang="en-US" dirty="0" smtClean="0">
                <a:latin typeface="+mj-lt"/>
              </a:rPr>
              <a:t>,</a:t>
            </a:r>
            <a:r>
              <a:rPr lang="bg-BG" dirty="0" smtClean="0">
                <a:latin typeface="+mj-lt"/>
              </a:rPr>
              <a:t> </a:t>
            </a:r>
            <a:r>
              <a:rPr lang="bg-BG" dirty="0" smtClean="0">
                <a:latin typeface="+mj-lt"/>
              </a:rPr>
              <a:t>съдът като най-важният гарант за спазването на основните права в правовата държава.</a:t>
            </a:r>
            <a:endParaRPr lang="bg-BG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4000" dirty="0"/>
              <a:t>2. </a:t>
            </a:r>
            <a:r>
              <a:rPr lang="bg-BG" sz="4000" dirty="0" smtClean="0"/>
              <a:t>Изпълнение на решенията на ЕСПЧ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bg-BG" dirty="0" smtClean="0">
                <a:latin typeface="+mj-lt"/>
              </a:rPr>
              <a:t>Член 46 от Конвенцията.</a:t>
            </a:r>
          </a:p>
          <a:p>
            <a:pPr algn="just"/>
            <a:r>
              <a:rPr lang="bg-BG" dirty="0" smtClean="0">
                <a:latin typeface="+mj-lt"/>
              </a:rPr>
              <a:t>Приоритизиране в последните години.</a:t>
            </a:r>
          </a:p>
          <a:p>
            <a:pPr algn="just"/>
            <a:r>
              <a:rPr lang="bg-BG" dirty="0" smtClean="0">
                <a:latin typeface="+mj-lt"/>
              </a:rPr>
              <a:t>По-ефективно изпълнение – гаранция за спазване на основните права и по-малко жалби пред ЕСПЧ.</a:t>
            </a:r>
          </a:p>
          <a:p>
            <a:pPr algn="just"/>
            <a:r>
              <a:rPr lang="bg-BG" dirty="0" smtClean="0">
                <a:latin typeface="+mj-lt"/>
              </a:rPr>
              <a:t>Индивидуални мерки – мерки спрямо жалбоподателя (изплащане на обезщетение, възобновяване на наказателното производство, както когато има нарушение на правата на пострадалия, така и при нарушение на правата на обвиняемия/подсъдимия).</a:t>
            </a:r>
          </a:p>
          <a:p>
            <a:pPr algn="just"/>
            <a:r>
              <a:rPr lang="bg-BG" dirty="0" smtClean="0">
                <a:latin typeface="+mj-lt"/>
              </a:rPr>
              <a:t>Общи мерки (промени в административна практика, съдебна </a:t>
            </a:r>
            <a:r>
              <a:rPr lang="bg-BG" dirty="0" smtClean="0">
                <a:latin typeface="+mj-lt"/>
              </a:rPr>
              <a:t>практи</a:t>
            </a:r>
            <a:r>
              <a:rPr lang="bg-BG" dirty="0">
                <a:latin typeface="+mj-lt"/>
              </a:rPr>
              <a:t>к</a:t>
            </a:r>
            <a:r>
              <a:rPr lang="bg-BG" dirty="0" smtClean="0">
                <a:latin typeface="+mj-lt"/>
              </a:rPr>
              <a:t>а</a:t>
            </a:r>
            <a:r>
              <a:rPr lang="bg-BG" dirty="0" smtClean="0">
                <a:latin typeface="+mj-lt"/>
              </a:rPr>
              <a:t>, законодателни промени).</a:t>
            </a:r>
            <a:endParaRPr lang="bg-B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035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4000" dirty="0"/>
              <a:t>3. </a:t>
            </a:r>
            <a:r>
              <a:rPr lang="bg-BG" sz="4000" dirty="0" smtClean="0"/>
              <a:t>Претърсване и изземване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bg-BG" dirty="0" smtClean="0">
                <a:latin typeface="+mj-lt"/>
              </a:rPr>
              <a:t>Правото на зачитане на личния и семейния жив</a:t>
            </a:r>
            <a:r>
              <a:rPr lang="en-US" dirty="0">
                <a:latin typeface="+mj-lt"/>
              </a:rPr>
              <a:t>o</a:t>
            </a:r>
            <a:r>
              <a:rPr lang="bg-BG" dirty="0" smtClean="0">
                <a:latin typeface="+mj-lt"/>
              </a:rPr>
              <a:t>т, но най-често в контекста на правото на зачитане на дома по чл. 8 от Конвенцията.</a:t>
            </a:r>
          </a:p>
          <a:p>
            <a:pPr algn="just"/>
            <a:r>
              <a:rPr lang="bg-BG" dirty="0" smtClean="0">
                <a:latin typeface="+mj-lt"/>
              </a:rPr>
              <a:t>Жилище – значение.</a:t>
            </a:r>
          </a:p>
          <a:p>
            <a:pPr algn="just"/>
            <a:r>
              <a:rPr lang="bg-BG" dirty="0" smtClean="0">
                <a:latin typeface="+mj-lt"/>
              </a:rPr>
              <a:t>Претърсването е сериозна намеса – трябва да отговаря на закона, да има причина да се проведе и да е пропорционално.</a:t>
            </a:r>
          </a:p>
          <a:p>
            <a:pPr algn="just"/>
            <a:r>
              <a:rPr lang="bg-BG" dirty="0" smtClean="0">
                <a:latin typeface="+mj-lt"/>
              </a:rPr>
              <a:t>Как се преценява това – общи критерии.</a:t>
            </a:r>
          </a:p>
          <a:p>
            <a:pPr algn="just"/>
            <a:r>
              <a:rPr lang="bg-BG" dirty="0" smtClean="0">
                <a:latin typeface="+mj-lt"/>
              </a:rPr>
              <a:t>Заповедта за претърсването – защо се издава и какво се търси (колкото по-конкретно, толкова по-добре).</a:t>
            </a:r>
          </a:p>
        </p:txBody>
      </p:sp>
    </p:spTree>
    <p:extLst>
      <p:ext uri="{BB962C8B-B14F-4D97-AF65-F5344CB8AC3E}">
        <p14:creationId xmlns:p14="http://schemas.microsoft.com/office/powerpoint/2010/main" val="1785765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4000" dirty="0"/>
              <a:t>4. </a:t>
            </a:r>
            <a:r>
              <a:rPr lang="bg-BG" sz="4000" dirty="0" smtClean="0"/>
              <a:t>Претърсване и изземване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bg-BG" sz="2800" dirty="0" smtClean="0">
                <a:latin typeface="+mj-lt"/>
              </a:rPr>
              <a:t>Как е било извършено претърсването.</a:t>
            </a:r>
          </a:p>
          <a:p>
            <a:pPr algn="just"/>
            <a:r>
              <a:rPr lang="bg-BG" sz="2800" dirty="0" smtClean="0">
                <a:latin typeface="+mj-lt"/>
              </a:rPr>
              <a:t>Планиране на претърсването (с оглед вида престъпление, има ли в дома други лица, има ли деца).</a:t>
            </a:r>
          </a:p>
          <a:p>
            <a:pPr algn="just"/>
            <a:r>
              <a:rPr lang="bg-BG" sz="2800" dirty="0" smtClean="0">
                <a:latin typeface="+mj-lt"/>
              </a:rPr>
              <a:t>Присъствали ли са независими наблюдатели на това процесуално-следствено </a:t>
            </a:r>
            <a:r>
              <a:rPr lang="bg-BG" sz="2800" dirty="0" smtClean="0">
                <a:latin typeface="+mj-lt"/>
              </a:rPr>
              <a:t>действие (</a:t>
            </a:r>
            <a:r>
              <a:rPr lang="bg-BG" sz="2800" dirty="0" err="1" smtClean="0">
                <a:latin typeface="+mj-lt"/>
              </a:rPr>
              <a:t>поемни</a:t>
            </a:r>
            <a:r>
              <a:rPr lang="bg-BG" sz="2800" dirty="0" smtClean="0">
                <a:latin typeface="+mj-lt"/>
              </a:rPr>
              <a:t> лица).</a:t>
            </a:r>
            <a:endParaRPr lang="bg-BG" sz="2800" dirty="0" smtClean="0">
              <a:latin typeface="+mj-lt"/>
            </a:endParaRPr>
          </a:p>
          <a:p>
            <a:pPr algn="just"/>
            <a:r>
              <a:rPr lang="bg-BG" sz="2800" dirty="0" smtClean="0">
                <a:latin typeface="+mj-lt"/>
              </a:rPr>
              <a:t>Начинът на извършването му с оглед на репутацията и работата на лицето.</a:t>
            </a:r>
          </a:p>
          <a:p>
            <a:pPr algn="just"/>
            <a:r>
              <a:rPr lang="bg-BG" sz="2800" dirty="0" smtClean="0">
                <a:latin typeface="+mj-lt"/>
              </a:rPr>
              <a:t>Най-важно – предварително разрешение от съд.</a:t>
            </a:r>
          </a:p>
          <a:p>
            <a:pPr algn="just"/>
            <a:r>
              <a:rPr lang="bg-BG" sz="2800" dirty="0" smtClean="0">
                <a:latin typeface="+mj-lt"/>
              </a:rPr>
              <a:t>Ако не е възможно – задълбочен съдебен контрол след извършването му.</a:t>
            </a:r>
          </a:p>
          <a:p>
            <a:pPr algn="just"/>
            <a:r>
              <a:rPr lang="bg-BG" sz="2800" dirty="0" smtClean="0">
                <a:latin typeface="+mj-lt"/>
              </a:rPr>
              <a:t>Въпросът за </a:t>
            </a:r>
            <a:r>
              <a:rPr lang="bg-BG" sz="2800" dirty="0" smtClean="0">
                <a:latin typeface="+mj-lt"/>
              </a:rPr>
              <a:t>доказателствата.</a:t>
            </a:r>
            <a:endParaRPr lang="bg-BG" sz="2800" dirty="0" smtClean="0">
              <a:latin typeface="+mj-lt"/>
            </a:endParaRPr>
          </a:p>
          <a:p>
            <a:pPr algn="just"/>
            <a:r>
              <a:rPr lang="bg-BG" sz="2800" dirty="0" smtClean="0">
                <a:latin typeface="+mj-lt"/>
              </a:rPr>
              <a:t>Въпросът за </a:t>
            </a:r>
            <a:r>
              <a:rPr lang="bg-BG" sz="2800" dirty="0" smtClean="0">
                <a:latin typeface="+mj-lt"/>
              </a:rPr>
              <a:t>компенсацията.</a:t>
            </a:r>
            <a:endParaRPr lang="bg-BG" sz="2800" dirty="0" smtClean="0">
              <a:latin typeface="+mj-lt"/>
            </a:endParaRPr>
          </a:p>
          <a:p>
            <a:pPr marL="0" indent="0" algn="just">
              <a:buNone/>
            </a:pPr>
            <a:endParaRPr lang="bg-BG" sz="2800" dirty="0">
              <a:latin typeface="+mj-lt"/>
            </a:endParaRPr>
          </a:p>
          <a:p>
            <a:pPr algn="just"/>
            <a:endParaRPr lang="ru-RU" dirty="0">
              <a:latin typeface="+mj-lt"/>
            </a:endParaRPr>
          </a:p>
          <a:p>
            <a:pPr algn="just"/>
            <a:endParaRPr lang="bg-B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63296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g-BG" sz="4400" dirty="0" smtClean="0"/>
              <a:t>5. Претърсването и изземването по  български дела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bg-BG" dirty="0" smtClean="0"/>
              <a:t>Гуцанови, Преждарови, Попови, Славов и други</a:t>
            </a:r>
          </a:p>
          <a:p>
            <a:r>
              <a:rPr lang="bg-BG" dirty="0" smtClean="0"/>
              <a:t>Посевини</a:t>
            </a:r>
          </a:p>
          <a:p>
            <a:r>
              <a:rPr lang="bg-BG" dirty="0" smtClean="0"/>
              <a:t>Въпрос по чл. 3 и унизително отнасяне.</a:t>
            </a:r>
          </a:p>
          <a:p>
            <a:r>
              <a:rPr lang="bg-BG" dirty="0" smtClean="0"/>
              <a:t>Най-често в контекста на чл. 8 и чл. 13.</a:t>
            </a:r>
          </a:p>
          <a:p>
            <a:r>
              <a:rPr lang="bg-BG" dirty="0" smtClean="0"/>
              <a:t>По български дела проблемите са свързани с формалния характер на последващия съдебен контрол. </a:t>
            </a:r>
          </a:p>
          <a:p>
            <a:r>
              <a:rPr lang="bg-BG" dirty="0" smtClean="0"/>
              <a:t>Голямото значение </a:t>
            </a:r>
            <a:r>
              <a:rPr lang="bg-BG" dirty="0" smtClean="0"/>
              <a:t>на мотивирането на определенията по </a:t>
            </a:r>
            <a:r>
              <a:rPr lang="bg-BG" dirty="0" smtClean="0"/>
              <a:t>предварителния контрол и още по-голямото значение </a:t>
            </a:r>
            <a:r>
              <a:rPr lang="bg-BG" dirty="0" smtClean="0"/>
              <a:t>на мотивите при одобряване при </a:t>
            </a:r>
            <a:r>
              <a:rPr lang="bg-BG" dirty="0" err="1" smtClean="0"/>
              <a:t>последващ</a:t>
            </a:r>
            <a:r>
              <a:rPr lang="bg-BG" dirty="0" smtClean="0"/>
              <a:t> съдебен контрол.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647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6. Претърсване и изземване по български дела.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g-BG" dirty="0" smtClean="0"/>
              <a:t>Делата, в които контролът е последващ – проблем по чл. 8, твърде формален, липсва възможност лицето да участва и да повдигне аргументи.</a:t>
            </a:r>
          </a:p>
          <a:p>
            <a:pPr algn="just"/>
            <a:r>
              <a:rPr lang="bg-BG" dirty="0" smtClean="0"/>
              <a:t>Посевини – добър анализ по чл. 8 (няма нарушение) относно стандарта на предварителния съдебен контрол.</a:t>
            </a:r>
          </a:p>
          <a:p>
            <a:pPr algn="just"/>
            <a:r>
              <a:rPr lang="bg-BG" dirty="0" smtClean="0"/>
              <a:t>Проблемът с ефективното средство за защита остава (нарушение на чл. 13).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241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g-BG" sz="4000" dirty="0"/>
              <a:t>7</a:t>
            </a:r>
            <a:r>
              <a:rPr lang="bg-BG" sz="4000" dirty="0" smtClean="0"/>
              <a:t>. Правото на адвокат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bg-BG" sz="3100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Правото на адвокат в първите часове след задържането, при т.нар. </a:t>
            </a:r>
            <a:r>
              <a:rPr lang="bg-BG" sz="3100" dirty="0">
                <a:latin typeface="Calibri" panose="020F0502020204030204" pitchFamily="34" charset="0"/>
                <a:cs typeface="Calibri" panose="020F0502020204030204" pitchFamily="34" charset="0"/>
              </a:rPr>
              <a:t>п</a:t>
            </a:r>
            <a:r>
              <a:rPr lang="bg-BG" sz="31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олицейска беседа.</a:t>
            </a:r>
          </a:p>
          <a:p>
            <a:pPr algn="just"/>
            <a:r>
              <a:rPr lang="bg-BG" sz="3100" dirty="0" smtClean="0">
                <a:latin typeface="Calibri" panose="020F0502020204030204" pitchFamily="34" charset="0"/>
                <a:cs typeface="Calibri" panose="020F0502020204030204" pitchFamily="34" charset="0"/>
              </a:rPr>
              <a:t>Симеонови срещу България – Голяма камара, няма нарушение на чл. 6.</a:t>
            </a:r>
          </a:p>
          <a:p>
            <a:pPr algn="just"/>
            <a:r>
              <a:rPr lang="bg-BG" sz="3100" dirty="0" smtClean="0">
                <a:latin typeface="Calibri" panose="020F0502020204030204" pitchFamily="34" charset="0"/>
                <a:cs typeface="Calibri" panose="020F0502020204030204" pitchFamily="34" charset="0"/>
              </a:rPr>
              <a:t>Димитър Митев срещу България – използване в наказателния процес на свидетелски показания на полицаи, пред които жалбоподателят е направил самопризнание </a:t>
            </a:r>
            <a:r>
              <a:rPr lang="bg-BG" sz="3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в отсъствие на адвокат</a:t>
            </a:r>
            <a:r>
              <a:rPr lang="bg-BG" sz="3100" dirty="0" smtClean="0">
                <a:latin typeface="Calibri" panose="020F0502020204030204" pitchFamily="34" charset="0"/>
                <a:cs typeface="Calibri" panose="020F0502020204030204" pitchFamily="34" charset="0"/>
              </a:rPr>
              <a:t>, нарушение на чл. 6</a:t>
            </a:r>
            <a:r>
              <a:rPr lang="bg-BG" sz="3100" dirty="0" smtClean="0">
                <a:latin typeface="Calibri" panose="020F0502020204030204" pitchFamily="34" charset="0"/>
                <a:cs typeface="Calibri" panose="020F0502020204030204" pitchFamily="34" charset="0"/>
              </a:rPr>
              <a:t>. Проблемът не е в използването на показанията на полицаите, а в това, че обвиняемият е бил без адвокат.</a:t>
            </a:r>
            <a:endParaRPr lang="bg-BG" sz="3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60259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g-BG" sz="4000" dirty="0"/>
              <a:t>7. </a:t>
            </a:r>
            <a:r>
              <a:rPr lang="bg-BG" sz="4000" dirty="0" smtClean="0"/>
              <a:t>Участие на трето лице – собственик на вещите в наказателния процес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bg-BG" dirty="0"/>
          </a:p>
          <a:p>
            <a:pPr algn="just"/>
            <a:r>
              <a:rPr lang="bg-BG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Унспед срещу България – участие на трето лице в наказателния процес;</a:t>
            </a:r>
          </a:p>
          <a:p>
            <a:pPr algn="just"/>
            <a:r>
              <a:rPr lang="bg-BG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Микроинтелект – участие на трето лице в административно-наказателния процес.</a:t>
            </a:r>
            <a:endParaRPr lang="bg-BG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bg-BG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09200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3602</TotalTime>
  <Words>1288</Words>
  <Application>Microsoft Office PowerPoint</Application>
  <PresentationFormat>On-screen Show (4:3)</PresentationFormat>
  <Paragraphs>114</Paragraphs>
  <Slides>17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Някои наказателноправни проблеми във връзка с практиката на ЕСПЧ по дела срещу България</vt:lpstr>
      <vt:lpstr>1. Общи бележки</vt:lpstr>
      <vt:lpstr>2. Изпълнение на решенията на ЕСПЧ</vt:lpstr>
      <vt:lpstr>3. Претърсване и изземване</vt:lpstr>
      <vt:lpstr>4. Претърсване и изземване</vt:lpstr>
      <vt:lpstr>5. Претърсването и изземването по  български дела</vt:lpstr>
      <vt:lpstr>6. Претърсване и изземване по български дела.</vt:lpstr>
      <vt:lpstr>7. Правото на адвокат</vt:lpstr>
      <vt:lpstr>7. Участие на трето лице – собственик на вещите в наказателния процес</vt:lpstr>
      <vt:lpstr>     8. Новата уредба на глава 26.</vt:lpstr>
      <vt:lpstr>9. Разпоредителното заседание</vt:lpstr>
      <vt:lpstr>10. Отпадане на забраната по чл. 270(2) от НПК</vt:lpstr>
      <vt:lpstr>11. Член 270 (2) от НПК</vt:lpstr>
      <vt:lpstr>12. Забрана за двойна наказуемост (ne bis in idem)</vt:lpstr>
      <vt:lpstr>13. Решения в процес на изпълнение, които касаят ефективния наказателен процес</vt:lpstr>
      <vt:lpstr>14. Въпроси за размисъл в контекста на изпълнението на тези групи дела</vt:lpstr>
      <vt:lpstr>Благодаря за вниманието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</dc:creator>
  <cp:lastModifiedBy>Maria Dimitrova</cp:lastModifiedBy>
  <cp:revision>266</cp:revision>
  <dcterms:created xsi:type="dcterms:W3CDTF">2014-12-16T19:49:10Z</dcterms:created>
  <dcterms:modified xsi:type="dcterms:W3CDTF">2018-06-14T10:55:35Z</dcterms:modified>
</cp:coreProperties>
</file>